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0" r:id="rId2"/>
    <p:sldId id="261" r:id="rId3"/>
    <p:sldId id="262" r:id="rId4"/>
    <p:sldId id="264" r:id="rId5"/>
    <p:sldId id="291" r:id="rId6"/>
    <p:sldId id="265" r:id="rId7"/>
    <p:sldId id="266" r:id="rId8"/>
    <p:sldId id="284" r:id="rId9"/>
    <p:sldId id="267" r:id="rId10"/>
    <p:sldId id="268" r:id="rId11"/>
    <p:sldId id="269" r:id="rId12"/>
    <p:sldId id="286" r:id="rId13"/>
    <p:sldId id="287" r:id="rId14"/>
    <p:sldId id="270" r:id="rId15"/>
    <p:sldId id="271" r:id="rId16"/>
    <p:sldId id="272" r:id="rId17"/>
    <p:sldId id="273" r:id="rId18"/>
    <p:sldId id="274" r:id="rId19"/>
    <p:sldId id="275" r:id="rId20"/>
    <p:sldId id="289" r:id="rId21"/>
    <p:sldId id="276" r:id="rId22"/>
    <p:sldId id="277" r:id="rId23"/>
    <p:sldId id="278" r:id="rId24"/>
    <p:sldId id="288" r:id="rId25"/>
    <p:sldId id="292" r:id="rId26"/>
    <p:sldId id="279" r:id="rId27"/>
    <p:sldId id="280" r:id="rId28"/>
    <p:sldId id="282" r:id="rId29"/>
    <p:sldId id="281" r:id="rId30"/>
    <p:sldId id="285" r:id="rId31"/>
    <p:sldId id="259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1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89" autoAdjust="0"/>
  </p:normalViewPr>
  <p:slideViewPr>
    <p:cSldViewPr>
      <p:cViewPr varScale="1">
        <p:scale>
          <a:sx n="74" d="100"/>
          <a:sy n="74" d="100"/>
        </p:scale>
        <p:origin x="10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C1DBAC4-FC4A-4A93-8795-4ED9D2056E25}" type="datetimeFigureOut">
              <a:rPr lang="he-IL" smtClean="0"/>
              <a:t>ה'/אדר/תשע"ח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076AC82-F644-4BB8-9621-C7996D5F4DC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4103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שמש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6836CC-12D5-482F-B241-8469158AB092}" type="slidenum">
              <a:rPr lang="he-IL" smtClean="0"/>
              <a:pPr>
                <a:defRPr/>
              </a:pPr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645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26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11AE00-037B-4F00-BA6D-F0FB1C04829D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07DB12-A76E-46F9-B09E-B0C6C858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9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11AE00-037B-4F00-BA6D-F0FB1C04829D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07DB12-A76E-46F9-B09E-B0C6C858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cs typeface="+mn-cs"/>
              </a:defRPr>
            </a:lvl1pPr>
          </a:lstStyle>
          <a:p>
            <a:r>
              <a:rPr lang="he-IL" dirty="0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he-IL" dirty="0" smtClean="0"/>
              <a:t>לחץ כדי לערוך סגנונות טקסט של תבנית בסיס</a:t>
            </a:r>
          </a:p>
          <a:p>
            <a:pPr lvl="1"/>
            <a:r>
              <a:rPr lang="he-IL" dirty="0" smtClean="0"/>
              <a:t>רמה שנייה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  <a:endParaRPr lang="en-US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11AE00-037B-4F00-BA6D-F0FB1C04829D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07DB12-A76E-46F9-B09E-B0C6C858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11AE00-037B-4F00-BA6D-F0FB1C04829D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07DB12-A76E-46F9-B09E-B0C6C858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11AE00-037B-4F00-BA6D-F0FB1C04829D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07DB12-A76E-46F9-B09E-B0C6C858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11AE00-037B-4F00-BA6D-F0FB1C04829D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07DB12-A76E-46F9-B09E-B0C6C858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79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11AE00-037B-4F00-BA6D-F0FB1C04829D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07DB12-A76E-46F9-B09E-B0C6C858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92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11AE00-037B-4F00-BA6D-F0FB1C04829D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07DB12-A76E-46F9-B09E-B0C6C858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0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11AE00-037B-4F00-BA6D-F0FB1C04829D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07DB12-A76E-46F9-B09E-B0C6C858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5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11AE00-037B-4F00-BA6D-F0FB1C04829D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07DB12-A76E-46F9-B09E-B0C6C858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54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82620" cy="92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9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7922" y="908720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800" b="1" dirty="0" smtClean="0">
                <a:solidFill>
                  <a:srgbClr val="5C1F0E"/>
                </a:solidFill>
              </a:rPr>
              <a:t>אני קונה בקיוסק של איזי</a:t>
            </a:r>
            <a:endParaRPr lang="en-US" sz="4800" b="1" dirty="0">
              <a:solidFill>
                <a:srgbClr val="5C1F0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7922" y="3645024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dirty="0" smtClean="0">
                <a:solidFill>
                  <a:srgbClr val="5C1F0E"/>
                </a:solidFill>
              </a:rPr>
              <a:t>צוות קלינאיות תקשורת ומרפאות בעיסוק</a:t>
            </a:r>
          </a:p>
          <a:p>
            <a:pPr algn="ctr"/>
            <a:r>
              <a:rPr lang="he-IL" sz="2400" dirty="0" smtClean="0">
                <a:solidFill>
                  <a:srgbClr val="5C1F0E"/>
                </a:solidFill>
              </a:rPr>
              <a:t>בית ספר איזי שפירא</a:t>
            </a:r>
            <a:endParaRPr lang="en-US" sz="2400" dirty="0">
              <a:solidFill>
                <a:srgbClr val="5C1F0E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6" b="54624"/>
          <a:stretch/>
        </p:blipFill>
        <p:spPr>
          <a:xfrm>
            <a:off x="2267744" y="1844824"/>
            <a:ext cx="4443347" cy="8640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6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sz="3200" b="1" dirty="0">
                <a:solidFill>
                  <a:srgbClr val="5C1F0E"/>
                </a:solidFill>
                <a:cs typeface="+mn-cs"/>
              </a:rPr>
              <a:t>הכנת מיץ</a:t>
            </a: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890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he-IL" sz="3200" b="1" dirty="0">
              <a:solidFill>
                <a:srgbClr val="5C1F0E"/>
              </a:solidFill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437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661556" y="6029621"/>
            <a:ext cx="3117032" cy="1143000"/>
          </a:xfrm>
        </p:spPr>
        <p:txBody>
          <a:bodyPr lIns="75555" tIns="37774" rIns="75555" bIns="37774"/>
          <a:lstStyle/>
          <a:p>
            <a:pPr algn="l"/>
            <a:r>
              <a:rPr lang="en-US" sz="2000" dirty="0" smtClean="0"/>
              <a:t>Sounding Board</a:t>
            </a:r>
            <a:endParaRPr lang="he-IL" sz="20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-180528" y="1556792"/>
            <a:ext cx="8865541" cy="1509268"/>
          </a:xfrm>
        </p:spPr>
        <p:txBody>
          <a:bodyPr lIns="75555" tIns="37774" rIns="75555" bIns="37774"/>
          <a:lstStyle/>
          <a:p>
            <a:pPr marL="0" indent="0">
              <a:buNone/>
            </a:pPr>
            <a:r>
              <a:rPr lang="he-IL" dirty="0">
                <a:solidFill>
                  <a:srgbClr val="5C1F0E"/>
                </a:solidFill>
                <a:latin typeface="+mj-lt"/>
                <a:ea typeface="+mj-ea"/>
              </a:rPr>
              <a:t>השתתפות פעילה של התלמידים בהכנת הלוחות והמכירה בקיוסק</a:t>
            </a:r>
          </a:p>
        </p:txBody>
      </p:sp>
      <p:pic>
        <p:nvPicPr>
          <p:cNvPr id="6" name="תמונה 3" descr="or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8746" y="2855924"/>
            <a:ext cx="3337623" cy="2747459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0" y="6029621"/>
            <a:ext cx="589539" cy="560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764704"/>
            <a:ext cx="91440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srgbClr val="5C1F0E"/>
                </a:solidFill>
              </a:rPr>
              <a:t>מכינים שייק למכור בקיוסק</a:t>
            </a:r>
            <a:endParaRPr lang="he-IL" sz="3200" b="1" dirty="0">
              <a:solidFill>
                <a:srgbClr val="5C1F0E"/>
              </a:solidFill>
            </a:endParaRPr>
          </a:p>
        </p:txBody>
      </p:sp>
      <p:pic>
        <p:nvPicPr>
          <p:cNvPr id="8" name="מציין מיקום תוכן 6" descr="קיוסק b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5221" y="2852936"/>
            <a:ext cx="3269142" cy="27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67744" y="2356918"/>
            <a:ext cx="6507901" cy="2475142"/>
          </a:xfrm>
        </p:spPr>
        <p:txBody>
          <a:bodyPr lIns="63459" tIns="31729" rIns="63459" bIns="31729">
            <a:normAutofit/>
          </a:bodyPr>
          <a:lstStyle/>
          <a:p>
            <a:pPr algn="r"/>
            <a:r>
              <a:rPr lang="en-US" sz="4000" dirty="0">
                <a:solidFill>
                  <a:srgbClr val="5C1F0E"/>
                </a:solidFill>
              </a:rPr>
              <a:t>Sounding Board</a:t>
            </a:r>
            <a:r>
              <a:rPr lang="he-IL" sz="4000" dirty="0">
                <a:solidFill>
                  <a:srgbClr val="5C1F0E"/>
                </a:solidFill>
              </a:rPr>
              <a:t/>
            </a:r>
            <a:br>
              <a:rPr lang="he-IL" sz="4000" dirty="0">
                <a:solidFill>
                  <a:srgbClr val="5C1F0E"/>
                </a:solidFill>
              </a:rPr>
            </a:br>
            <a:r>
              <a:rPr lang="he-IL" sz="4000" dirty="0">
                <a:solidFill>
                  <a:srgbClr val="5C1F0E"/>
                </a:solidFill>
              </a:rPr>
              <a:t>שימוש בקיוסק</a:t>
            </a:r>
            <a:endParaRPr lang="en-US" sz="4000" dirty="0">
              <a:solidFill>
                <a:srgbClr val="5C1F0E"/>
              </a:solidFill>
            </a:endParaRPr>
          </a:p>
        </p:txBody>
      </p:sp>
      <p:pic>
        <p:nvPicPr>
          <p:cNvPr id="6" name="מציין מיקום תוכן 6" descr="קיוסק b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024" y="1946281"/>
            <a:ext cx="3402270" cy="32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sz="3200" b="1" dirty="0">
                <a:solidFill>
                  <a:srgbClr val="5C1F0E"/>
                </a:solidFill>
                <a:cs typeface="+mn-cs"/>
              </a:rPr>
              <a:t>מוכנים לגשם....שרק יגיע!</a:t>
            </a:r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50259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sz="3200" b="1" dirty="0" smtClean="0">
                <a:solidFill>
                  <a:srgbClr val="5C1F0E"/>
                </a:solidFill>
                <a:cs typeface="+mn-cs"/>
              </a:rPr>
              <a:t>ועכשיו </a:t>
            </a:r>
            <a:r>
              <a:rPr lang="he-IL" sz="3200" b="1" dirty="0">
                <a:solidFill>
                  <a:srgbClr val="5C1F0E"/>
                </a:solidFill>
                <a:cs typeface="+mn-cs"/>
              </a:rPr>
              <a:t>מוכנים לצאת </a:t>
            </a:r>
            <a:r>
              <a:rPr lang="he-IL" sz="3200" b="1" dirty="0" smtClean="0">
                <a:solidFill>
                  <a:srgbClr val="5C1F0E"/>
                </a:solidFill>
                <a:cs typeface="+mn-cs"/>
              </a:rPr>
              <a:t>לקהילה</a:t>
            </a:r>
            <a:br>
              <a:rPr lang="he-IL" sz="3200" b="1" dirty="0" smtClean="0">
                <a:solidFill>
                  <a:srgbClr val="5C1F0E"/>
                </a:solidFill>
                <a:cs typeface="+mn-cs"/>
              </a:rPr>
            </a:br>
            <a:r>
              <a:rPr lang="he-IL" sz="3200" b="1" dirty="0" smtClean="0">
                <a:solidFill>
                  <a:srgbClr val="5C1F0E"/>
                </a:solidFill>
                <a:cs typeface="+mn-cs"/>
              </a:rPr>
              <a:t>ומתחילים להכיר אותי</a:t>
            </a:r>
            <a:endParaRPr lang="he-IL" sz="3200" b="1" dirty="0">
              <a:solidFill>
                <a:srgbClr val="5C1F0E"/>
              </a:solidFill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he-IL" dirty="0" err="1" smtClean="0">
                <a:solidFill>
                  <a:schemeClr val="accent2"/>
                </a:solidFill>
                <a:latin typeface="+mj-lt"/>
                <a:ea typeface="+mj-ea"/>
              </a:rPr>
              <a:t>רולדין</a:t>
            </a:r>
            <a:r>
              <a:rPr lang="he-IL" dirty="0" smtClean="0">
                <a:solidFill>
                  <a:schemeClr val="accent2"/>
                </a:solidFill>
                <a:latin typeface="+mj-lt"/>
                <a:ea typeface="+mj-ea"/>
              </a:rPr>
              <a:t>      שוק </a:t>
            </a:r>
            <a:r>
              <a:rPr lang="he-IL" dirty="0">
                <a:solidFill>
                  <a:schemeClr val="accent2"/>
                </a:solidFill>
                <a:latin typeface="+mj-lt"/>
                <a:ea typeface="+mj-ea"/>
              </a:rPr>
              <a:t>ארבעת </a:t>
            </a:r>
            <a:r>
              <a:rPr lang="he-IL" dirty="0" smtClean="0">
                <a:solidFill>
                  <a:schemeClr val="accent2"/>
                </a:solidFill>
                <a:latin typeface="+mj-lt"/>
                <a:ea typeface="+mj-ea"/>
              </a:rPr>
              <a:t>המינים     מכולת      חנויות</a:t>
            </a:r>
          </a:p>
          <a:p>
            <a:pPr marL="0" indent="0" algn="r">
              <a:buNone/>
            </a:pPr>
            <a:r>
              <a:rPr lang="he-IL" dirty="0">
                <a:solidFill>
                  <a:schemeClr val="accent2"/>
                </a:solidFill>
                <a:latin typeface="+mj-lt"/>
                <a:ea typeface="+mj-ea"/>
              </a:rPr>
              <a:t> </a:t>
            </a:r>
            <a:r>
              <a:rPr lang="he-IL" dirty="0" smtClean="0">
                <a:solidFill>
                  <a:schemeClr val="accent2"/>
                </a:solidFill>
                <a:latin typeface="+mj-lt"/>
                <a:ea typeface="+mj-ea"/>
              </a:rPr>
              <a:t>          קניון           ספרייה          בית כנסת</a:t>
            </a:r>
          </a:p>
          <a:p>
            <a:pPr marL="0" indent="0" algn="r">
              <a:buNone/>
            </a:pPr>
            <a:r>
              <a:rPr lang="he-IL" dirty="0" smtClean="0">
                <a:solidFill>
                  <a:srgbClr val="5C1F0E"/>
                </a:solidFill>
                <a:latin typeface="+mj-lt"/>
                <a:ea typeface="+mj-ea"/>
              </a:rPr>
              <a:t>                                            </a:t>
            </a:r>
            <a:endParaRPr lang="he-IL" dirty="0">
              <a:solidFill>
                <a:srgbClr val="5C1F0E"/>
              </a:solidFill>
              <a:latin typeface="+mj-lt"/>
              <a:ea typeface="+mj-ea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91397"/>
            <a:ext cx="2143125" cy="21336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0"/>
            <a:ext cx="2552700" cy="179070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710" y="4702813"/>
            <a:ext cx="2143125" cy="214312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22" y="3126208"/>
            <a:ext cx="4030826" cy="302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4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b="1" dirty="0">
                <a:solidFill>
                  <a:srgbClr val="5C1F0E"/>
                </a:solidFill>
                <a:cs typeface="+mn-cs"/>
              </a:rPr>
              <a:t>שוק ארבעת המינים</a:t>
            </a: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631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8965"/>
            <a:ext cx="8579296" cy="62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9" y="-352"/>
            <a:ext cx="9000622" cy="67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4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>
                <a:solidFill>
                  <a:srgbClr val="5C1F0E"/>
                </a:solidFill>
              </a:rPr>
              <a:t>ביקור בבית הכנסת</a:t>
            </a: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79008"/>
            <a:ext cx="4274341" cy="4274341"/>
          </a:xfr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4"/>
            <a:ext cx="378904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b="1" dirty="0" smtClean="0">
                <a:solidFill>
                  <a:srgbClr val="5C1F0E"/>
                </a:solidFill>
                <a:cs typeface="+mn-cs"/>
              </a:rPr>
              <a:t>   </a:t>
            </a:r>
            <a:r>
              <a:rPr lang="he-IL" b="1" dirty="0" err="1" smtClean="0">
                <a:solidFill>
                  <a:srgbClr val="5C1F0E"/>
                </a:solidFill>
                <a:cs typeface="+mn-cs"/>
              </a:rPr>
              <a:t>הכל</a:t>
            </a:r>
            <a:r>
              <a:rPr lang="he-IL" b="1" dirty="0" smtClean="0">
                <a:solidFill>
                  <a:srgbClr val="5C1F0E"/>
                </a:solidFill>
                <a:cs typeface="+mn-cs"/>
              </a:rPr>
              <a:t> </a:t>
            </a:r>
            <a:r>
              <a:rPr lang="he-IL" b="1" dirty="0">
                <a:solidFill>
                  <a:srgbClr val="5C1F0E"/>
                </a:solidFill>
                <a:cs typeface="+mn-cs"/>
              </a:rPr>
              <a:t>התחיל לפני כ7 שנים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517232"/>
          </a:xfrm>
        </p:spPr>
        <p:txBody>
          <a:bodyPr/>
          <a:lstStyle/>
          <a:p>
            <a:pPr marL="0" indent="0" algn="r">
              <a:buNone/>
            </a:pPr>
            <a:r>
              <a:rPr lang="he-IL" dirty="0">
                <a:solidFill>
                  <a:srgbClr val="5C1F0E"/>
                </a:solidFill>
                <a:latin typeface="+mj-lt"/>
                <a:ea typeface="+mj-ea"/>
              </a:rPr>
              <a:t>תקשורת               </a:t>
            </a:r>
            <a:r>
              <a:rPr lang="he-IL" dirty="0" smtClean="0">
                <a:solidFill>
                  <a:srgbClr val="5C1F0E"/>
                </a:solidFill>
                <a:latin typeface="+mj-lt"/>
                <a:ea typeface="+mj-ea"/>
              </a:rPr>
              <a:t>כישורי </a:t>
            </a:r>
            <a:r>
              <a:rPr lang="he-IL" dirty="0">
                <a:solidFill>
                  <a:srgbClr val="5C1F0E"/>
                </a:solidFill>
                <a:latin typeface="+mj-lt"/>
                <a:ea typeface="+mj-ea"/>
              </a:rPr>
              <a:t>חיים         הנאה</a:t>
            </a:r>
          </a:p>
          <a:p>
            <a:pPr marL="0" indent="0" algn="r">
              <a:buNone/>
            </a:pPr>
            <a:endParaRPr lang="he-IL" dirty="0">
              <a:solidFill>
                <a:srgbClr val="5C1F0E"/>
              </a:solidFill>
              <a:latin typeface="+mj-lt"/>
              <a:ea typeface="+mj-ea"/>
            </a:endParaRPr>
          </a:p>
          <a:p>
            <a:pPr marL="0" indent="0" algn="r">
              <a:buNone/>
            </a:pPr>
            <a:r>
              <a:rPr lang="he-IL" dirty="0">
                <a:solidFill>
                  <a:srgbClr val="5C1F0E"/>
                </a:solidFill>
                <a:latin typeface="+mj-lt"/>
                <a:ea typeface="+mj-ea"/>
              </a:rPr>
              <a:t>       מוטיבציה       למידה בהקשר            בחירה</a:t>
            </a:r>
          </a:p>
          <a:p>
            <a:pPr marL="0" indent="0" algn="r">
              <a:buNone/>
            </a:pPr>
            <a:endParaRPr lang="he-IL" dirty="0">
              <a:solidFill>
                <a:srgbClr val="5C1F0E"/>
              </a:solidFill>
              <a:latin typeface="+mj-lt"/>
              <a:ea typeface="+mj-ea"/>
            </a:endParaRPr>
          </a:p>
          <a:p>
            <a:pPr marL="0" indent="0" algn="r">
              <a:buNone/>
            </a:pPr>
            <a:r>
              <a:rPr lang="he-IL" dirty="0" smtClean="0">
                <a:solidFill>
                  <a:srgbClr val="5C1F0E"/>
                </a:solidFill>
                <a:latin typeface="+mj-lt"/>
                <a:ea typeface="+mj-ea"/>
              </a:rPr>
              <a:t>         עצמאות        ניידות    חשבון</a:t>
            </a:r>
            <a:r>
              <a:rPr lang="en-US" dirty="0" smtClean="0">
                <a:solidFill>
                  <a:srgbClr val="5C1F0E"/>
                </a:solidFill>
                <a:latin typeface="+mj-lt"/>
                <a:ea typeface="+mj-ea"/>
              </a:rPr>
              <a:t> </a:t>
            </a:r>
            <a:r>
              <a:rPr lang="he-IL" dirty="0" smtClean="0">
                <a:solidFill>
                  <a:srgbClr val="5C1F0E"/>
                </a:solidFill>
                <a:latin typeface="+mj-lt"/>
                <a:ea typeface="+mj-ea"/>
              </a:rPr>
              <a:t>     השתתפות</a:t>
            </a:r>
            <a:endParaRPr lang="en-US" dirty="0">
              <a:solidFill>
                <a:srgbClr val="5C1F0E"/>
              </a:solidFill>
              <a:latin typeface="+mj-lt"/>
              <a:ea typeface="+mj-ea"/>
            </a:endParaRPr>
          </a:p>
          <a:p>
            <a:pPr marL="0" indent="0" algn="r">
              <a:buNone/>
            </a:pPr>
            <a:endParaRPr lang="he-IL" dirty="0">
              <a:solidFill>
                <a:srgbClr val="5C1F0E"/>
              </a:solidFill>
              <a:latin typeface="+mj-lt"/>
              <a:ea typeface="+mj-ea"/>
            </a:endParaRPr>
          </a:p>
          <a:p>
            <a:pPr marL="0" indent="0" algn="r">
              <a:buNone/>
            </a:pPr>
            <a:r>
              <a:rPr lang="he-IL" dirty="0">
                <a:solidFill>
                  <a:srgbClr val="5C1F0E"/>
                </a:solidFill>
                <a:latin typeface="+mj-lt"/>
                <a:ea typeface="+mj-ea"/>
              </a:rPr>
              <a:t>תפקודי ידיים                מיומנויות חברתיות</a:t>
            </a:r>
          </a:p>
          <a:p>
            <a:pPr marL="0" indent="0" algn="r">
              <a:buNone/>
            </a:pPr>
            <a:endParaRPr lang="he-IL" dirty="0">
              <a:solidFill>
                <a:srgbClr val="5C1F0E"/>
              </a:solidFill>
              <a:latin typeface="+mj-lt"/>
              <a:ea typeface="+mj-ea"/>
            </a:endParaRPr>
          </a:p>
          <a:p>
            <a:pPr marL="0" indent="0" algn="r">
              <a:buNone/>
            </a:pPr>
            <a:r>
              <a:rPr lang="he-IL" dirty="0">
                <a:solidFill>
                  <a:srgbClr val="5C1F0E"/>
                </a:solidFill>
                <a:latin typeface="+mj-lt"/>
                <a:ea typeface="+mj-ea"/>
              </a:rPr>
              <a:t>         התנהגות נאותה    </a:t>
            </a:r>
            <a:r>
              <a:rPr lang="he-IL" dirty="0" smtClean="0">
                <a:solidFill>
                  <a:srgbClr val="5C1F0E"/>
                </a:solidFill>
                <a:latin typeface="+mj-lt"/>
                <a:ea typeface="+mj-ea"/>
              </a:rPr>
              <a:t>    יוזמה            </a:t>
            </a:r>
            <a:r>
              <a:rPr lang="he-IL" dirty="0" err="1">
                <a:solidFill>
                  <a:srgbClr val="5C1F0E"/>
                </a:solidFill>
                <a:latin typeface="+mj-lt"/>
                <a:ea typeface="+mj-ea"/>
              </a:rPr>
              <a:t>מודלינג</a:t>
            </a:r>
            <a:endParaRPr lang="he-IL" dirty="0">
              <a:solidFill>
                <a:srgbClr val="5C1F0E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5972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he-IL" sz="3200" dirty="0" smtClean="0">
                <a:solidFill>
                  <a:srgbClr val="5C1F0E"/>
                </a:solidFill>
              </a:rPr>
              <a:t>תגובות הסביבה</a:t>
            </a:r>
            <a:endParaRPr lang="he-IL" sz="3200" dirty="0">
              <a:solidFill>
                <a:srgbClr val="5C1F0E"/>
              </a:solidFill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556792"/>
            <a:ext cx="3463739" cy="231913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20" y="836712"/>
            <a:ext cx="2314575" cy="1971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2240" y="2850402"/>
            <a:ext cx="176935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>
                <a:solidFill>
                  <a:srgbClr val="5C1F0E"/>
                </a:solidFill>
                <a:latin typeface="+mj-lt"/>
                <a:ea typeface="+mj-ea"/>
              </a:rPr>
              <a:t>משפחה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3968" y="6058421"/>
            <a:ext cx="24482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>
                <a:solidFill>
                  <a:srgbClr val="5C1F0E"/>
                </a:solidFill>
                <a:latin typeface="+mj-lt"/>
                <a:ea typeface="+mj-ea"/>
              </a:rPr>
              <a:t>והירקן?</a:t>
            </a:r>
            <a:endParaRPr lang="he-IL" sz="3200" dirty="0">
              <a:solidFill>
                <a:srgbClr val="5C1F0E"/>
              </a:solidFill>
              <a:latin typeface="+mj-lt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34" y="4458221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34" y="398197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49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pPr algn="r"/>
            <a:r>
              <a:rPr lang="he-IL" sz="3200" b="1" dirty="0">
                <a:solidFill>
                  <a:srgbClr val="5C1F0E"/>
                </a:solidFill>
                <a:cs typeface="+mn-cs"/>
              </a:rPr>
              <a:t>ובדרך לא מעט </a:t>
            </a:r>
            <a:r>
              <a:rPr lang="he-IL" sz="3200" b="1" dirty="0" smtClean="0">
                <a:solidFill>
                  <a:srgbClr val="5C1F0E"/>
                </a:solidFill>
                <a:cs typeface="+mn-cs"/>
              </a:rPr>
              <a:t>אתגרים</a:t>
            </a:r>
            <a:r>
              <a:rPr lang="en-US" sz="3200" b="1" dirty="0" smtClean="0">
                <a:solidFill>
                  <a:srgbClr val="5C1F0E"/>
                </a:solidFill>
                <a:cs typeface="+mn-cs"/>
              </a:rPr>
              <a:t/>
            </a:r>
            <a:br>
              <a:rPr lang="en-US" sz="3200" b="1" dirty="0" smtClean="0">
                <a:solidFill>
                  <a:srgbClr val="5C1F0E"/>
                </a:solidFill>
                <a:cs typeface="+mn-cs"/>
              </a:rPr>
            </a:br>
            <a:r>
              <a:rPr lang="en-US" sz="3200" b="1" dirty="0" smtClean="0">
                <a:solidFill>
                  <a:srgbClr val="5C1F0E"/>
                </a:solidFill>
                <a:cs typeface="+mn-cs"/>
              </a:rPr>
              <a:t/>
            </a:r>
            <a:br>
              <a:rPr lang="en-US" sz="3200" b="1" dirty="0" smtClean="0">
                <a:solidFill>
                  <a:srgbClr val="5C1F0E"/>
                </a:solidFill>
                <a:cs typeface="+mn-cs"/>
              </a:rPr>
            </a:br>
            <a:r>
              <a:rPr lang="en-US" sz="3200" b="1" dirty="0" smtClean="0">
                <a:solidFill>
                  <a:srgbClr val="5C1F0E"/>
                </a:solidFill>
                <a:cs typeface="+mn-cs"/>
              </a:rPr>
              <a:t>High </a:t>
            </a:r>
            <a:r>
              <a:rPr lang="en-US" sz="3200" b="1" dirty="0">
                <a:solidFill>
                  <a:srgbClr val="5C1F0E"/>
                </a:solidFill>
                <a:cs typeface="+mn-cs"/>
              </a:rPr>
              <a:t>Tech or Low </a:t>
            </a:r>
            <a:r>
              <a:rPr lang="en-US" sz="3200" b="1" dirty="0" smtClean="0">
                <a:solidFill>
                  <a:srgbClr val="5C1F0E"/>
                </a:solidFill>
                <a:cs typeface="+mn-cs"/>
              </a:rPr>
              <a:t>Tech?  </a:t>
            </a:r>
            <a:r>
              <a:rPr lang="he-IL" sz="3200" b="1" dirty="0" smtClean="0">
                <a:solidFill>
                  <a:srgbClr val="5C1F0E"/>
                </a:solidFill>
                <a:cs typeface="+mn-cs"/>
              </a:rPr>
              <a:t>                    </a:t>
            </a:r>
            <a:br>
              <a:rPr lang="he-IL" sz="3200" b="1" dirty="0" smtClean="0">
                <a:solidFill>
                  <a:srgbClr val="5C1F0E"/>
                </a:solidFill>
                <a:cs typeface="+mn-cs"/>
              </a:rPr>
            </a:br>
            <a:r>
              <a:rPr lang="he-IL" sz="3200" b="1" dirty="0" smtClean="0">
                <a:solidFill>
                  <a:srgbClr val="5C1F0E"/>
                </a:solidFill>
                <a:cs typeface="+mn-cs"/>
              </a:rPr>
              <a:t/>
            </a:r>
            <a:br>
              <a:rPr lang="he-IL" sz="3200" b="1" dirty="0" smtClean="0">
                <a:solidFill>
                  <a:srgbClr val="5C1F0E"/>
                </a:solidFill>
                <a:cs typeface="+mn-cs"/>
              </a:rPr>
            </a:br>
            <a:r>
              <a:rPr lang="he-IL" sz="3200" b="1" dirty="0" smtClean="0">
                <a:solidFill>
                  <a:srgbClr val="5C1F0E"/>
                </a:solidFill>
                <a:cs typeface="+mn-cs"/>
              </a:rPr>
              <a:t> </a:t>
            </a:r>
            <a:r>
              <a:rPr lang="en-US" sz="3200" b="1" dirty="0" smtClean="0">
                <a:solidFill>
                  <a:srgbClr val="5C1F0E"/>
                </a:solidFill>
                <a:cs typeface="+mn-cs"/>
              </a:rPr>
              <a:t/>
            </a:r>
            <a:br>
              <a:rPr lang="en-US" sz="3200" b="1" dirty="0" smtClean="0">
                <a:solidFill>
                  <a:srgbClr val="5C1F0E"/>
                </a:solidFill>
                <a:cs typeface="+mn-cs"/>
              </a:rPr>
            </a:br>
            <a:r>
              <a:rPr lang="en-US" sz="3200" b="1" dirty="0" smtClean="0">
                <a:solidFill>
                  <a:srgbClr val="5C1F0E"/>
                </a:solidFill>
                <a:cs typeface="+mn-cs"/>
              </a:rPr>
              <a:t/>
            </a:r>
            <a:br>
              <a:rPr lang="en-US" sz="3200" b="1" dirty="0" smtClean="0">
                <a:solidFill>
                  <a:srgbClr val="5C1F0E"/>
                </a:solidFill>
                <a:cs typeface="+mn-cs"/>
              </a:rPr>
            </a:br>
            <a:endParaRPr lang="he-IL" sz="3200" b="1" dirty="0">
              <a:solidFill>
                <a:srgbClr val="5C1F0E"/>
              </a:solidFill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83488" y="2342349"/>
            <a:ext cx="8229600" cy="4525963"/>
          </a:xfrm>
        </p:spPr>
        <p:txBody>
          <a:bodyPr/>
          <a:lstStyle/>
          <a:p>
            <a:pPr marL="0" indent="0" algn="r">
              <a:buNone/>
            </a:pPr>
            <a:endParaRPr lang="he-IL" dirty="0">
              <a:solidFill>
                <a:srgbClr val="5C1F0E"/>
              </a:solidFill>
              <a:latin typeface="+mj-lt"/>
              <a:ea typeface="+mj-ea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20888"/>
            <a:ext cx="4324954" cy="333421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" y="3284984"/>
            <a:ext cx="4322439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-23627"/>
            <a:ext cx="9175501" cy="6881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1800" y="980728"/>
            <a:ext cx="39604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solidFill>
                  <a:srgbClr val="5C1F0E"/>
                </a:solidFill>
                <a:latin typeface="+mj-lt"/>
                <a:ea typeface="+mj-ea"/>
              </a:rPr>
              <a:t>ומה </a:t>
            </a:r>
            <a:r>
              <a:rPr lang="he-IL" sz="3200" b="1" dirty="0">
                <a:solidFill>
                  <a:srgbClr val="5C1F0E"/>
                </a:solidFill>
                <a:latin typeface="+mj-lt"/>
                <a:ea typeface="+mj-ea"/>
              </a:rPr>
              <a:t>יהיה עם השמש?</a:t>
            </a:r>
          </a:p>
        </p:txBody>
      </p:sp>
    </p:spTree>
    <p:extLst>
      <p:ext uri="{BB962C8B-B14F-4D97-AF65-F5344CB8AC3E}">
        <p14:creationId xmlns:p14="http://schemas.microsoft.com/office/powerpoint/2010/main" val="9980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9" y="17240"/>
            <a:ext cx="9121013" cy="6840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1680" y="620688"/>
            <a:ext cx="66967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5C1F0E"/>
                </a:solidFill>
                <a:latin typeface="+mj-lt"/>
                <a:ea typeface="+mj-ea"/>
              </a:rPr>
              <a:t>מה </a:t>
            </a:r>
            <a:r>
              <a:rPr lang="he-IL" sz="3200" b="1" dirty="0" smtClean="0">
                <a:solidFill>
                  <a:srgbClr val="5C1F0E"/>
                </a:solidFill>
                <a:latin typeface="+mj-lt"/>
                <a:ea typeface="+mj-ea"/>
              </a:rPr>
              <a:t>אספר </a:t>
            </a:r>
            <a:r>
              <a:rPr lang="he-IL" sz="3200" b="1" dirty="0">
                <a:solidFill>
                  <a:srgbClr val="5C1F0E"/>
                </a:solidFill>
                <a:latin typeface="+mj-lt"/>
                <a:ea typeface="+mj-ea"/>
              </a:rPr>
              <a:t>על מערכת המיקוד מבט שלי?</a:t>
            </a:r>
          </a:p>
        </p:txBody>
      </p:sp>
    </p:spTree>
    <p:extLst>
      <p:ext uri="{BB962C8B-B14F-4D97-AF65-F5344CB8AC3E}">
        <p14:creationId xmlns:p14="http://schemas.microsoft.com/office/powerpoint/2010/main" val="140418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276883"/>
            <a:ext cx="8229600" cy="1143000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6652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sz="4400" dirty="0" err="1">
                <a:solidFill>
                  <a:srgbClr val="5C1F0E"/>
                </a:solidFill>
              </a:rPr>
              <a:t>הנגשת</a:t>
            </a:r>
            <a:r>
              <a:rPr lang="he-IL" sz="4400" dirty="0">
                <a:solidFill>
                  <a:srgbClr val="5C1F0E"/>
                </a:solidFill>
              </a:rPr>
              <a:t> הסביבה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2050" name="Picture 2" descr="C:\Users\estels\Downloads\20171123_083910_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752528" cy="527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stels\Downloads\20171123_091403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6912"/>
            <a:ext cx="3779911" cy="283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1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31484"/>
            <a:ext cx="3394472" cy="4525963"/>
          </a:xfr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64904"/>
            <a:ext cx="5112568" cy="3834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489760"/>
            <a:ext cx="60486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5C1F0E"/>
                </a:solidFill>
                <a:latin typeface="+mj-lt"/>
                <a:ea typeface="+mj-ea"/>
              </a:rPr>
              <a:t>על הדלת של כל משרד/חדר טיפולי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581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8640"/>
            <a:ext cx="4176464" cy="3132348"/>
          </a:xfr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25279"/>
            <a:ext cx="4002064" cy="300154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99007"/>
            <a:ext cx="4172796" cy="31295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468560" y="1268760"/>
            <a:ext cx="439248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5C1F0E"/>
                </a:solidFill>
                <a:latin typeface="+mj-lt"/>
                <a:ea typeface="+mj-ea"/>
              </a:rPr>
              <a:t>על קירות בית </a:t>
            </a:r>
            <a:r>
              <a:rPr lang="he-IL" sz="3200" b="1" dirty="0" smtClean="0">
                <a:solidFill>
                  <a:srgbClr val="5C1F0E"/>
                </a:solidFill>
                <a:latin typeface="+mj-lt"/>
                <a:ea typeface="+mj-ea"/>
              </a:rPr>
              <a:t>הספר    </a:t>
            </a:r>
            <a:endParaRPr lang="he-IL" sz="3200" b="1" dirty="0">
              <a:solidFill>
                <a:srgbClr val="5C1F0E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9809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b="1" dirty="0">
                <a:solidFill>
                  <a:srgbClr val="5C1F0E"/>
                </a:solidFill>
                <a:cs typeface="+mn-cs"/>
              </a:rPr>
              <a:t>ביציאה מכל כיתה</a:t>
            </a: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17638"/>
            <a:ext cx="3992798" cy="5323730"/>
          </a:xfrm>
        </p:spPr>
      </p:pic>
    </p:spTree>
    <p:extLst>
      <p:ext uri="{BB962C8B-B14F-4D97-AF65-F5344CB8AC3E}">
        <p14:creationId xmlns:p14="http://schemas.microsoft.com/office/powerpoint/2010/main" val="332289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sz="3200" b="1" dirty="0" smtClean="0">
                <a:solidFill>
                  <a:srgbClr val="5C1F0E"/>
                </a:solidFill>
                <a:cs typeface="+mn-cs"/>
              </a:rPr>
              <a:t>ואפילו </a:t>
            </a:r>
            <a:r>
              <a:rPr lang="he-IL" sz="3200" b="1" dirty="0">
                <a:solidFill>
                  <a:srgbClr val="5C1F0E"/>
                </a:solidFill>
                <a:cs typeface="+mn-cs"/>
              </a:rPr>
              <a:t>בטיפול רגשי...</a:t>
            </a: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68760"/>
            <a:ext cx="5338688" cy="5589240"/>
          </a:xfrm>
        </p:spPr>
      </p:pic>
    </p:spTree>
    <p:extLst>
      <p:ext uri="{BB962C8B-B14F-4D97-AF65-F5344CB8AC3E}">
        <p14:creationId xmlns:p14="http://schemas.microsoft.com/office/powerpoint/2010/main" val="348242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sz="3200" dirty="0" smtClean="0">
                <a:solidFill>
                  <a:srgbClr val="5C1F0E"/>
                </a:solidFill>
              </a:rPr>
              <a:t>בחירה ויוזמה</a:t>
            </a:r>
            <a:endParaRPr lang="he-IL" sz="3200" b="1" dirty="0">
              <a:solidFill>
                <a:srgbClr val="5C1F0E"/>
              </a:solidFill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2276872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2843808" y="1692097"/>
            <a:ext cx="40324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>
                <a:solidFill>
                  <a:srgbClr val="5C1F0E"/>
                </a:solidFill>
                <a:latin typeface="+mj-lt"/>
                <a:ea typeface="+mj-ea"/>
              </a:rPr>
              <a:t>אפשר לקנות במבה?</a:t>
            </a:r>
          </a:p>
        </p:txBody>
      </p:sp>
    </p:spTree>
    <p:extLst>
      <p:ext uri="{BB962C8B-B14F-4D97-AF65-F5344CB8AC3E}">
        <p14:creationId xmlns:p14="http://schemas.microsoft.com/office/powerpoint/2010/main" val="257794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5553" y="764704"/>
            <a:ext cx="3528392" cy="331511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437112"/>
            <a:ext cx="2314575" cy="197167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51" y="4519587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0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123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b="1" dirty="0">
                <a:solidFill>
                  <a:srgbClr val="5C1F0E"/>
                </a:solidFill>
                <a:cs typeface="+mn-cs"/>
              </a:rPr>
              <a:t>ייצוג עצמי</a:t>
            </a: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204863"/>
            <a:ext cx="4392488" cy="4522124"/>
          </a:xfrm>
        </p:spPr>
      </p:pic>
      <p:sp>
        <p:nvSpPr>
          <p:cNvPr id="3" name="TextBox 2"/>
          <p:cNvSpPr txBox="1"/>
          <p:nvPr/>
        </p:nvSpPr>
        <p:spPr>
          <a:xfrm>
            <a:off x="2339752" y="1518863"/>
            <a:ext cx="56886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>
                <a:solidFill>
                  <a:srgbClr val="5C1F0E"/>
                </a:solidFill>
                <a:latin typeface="+mj-lt"/>
                <a:ea typeface="+mj-ea"/>
              </a:rPr>
              <a:t>היום בחרתי להיות המוכרת</a:t>
            </a:r>
          </a:p>
        </p:txBody>
      </p:sp>
    </p:spTree>
    <p:extLst>
      <p:ext uri="{BB962C8B-B14F-4D97-AF65-F5344CB8AC3E}">
        <p14:creationId xmlns:p14="http://schemas.microsoft.com/office/powerpoint/2010/main" val="7936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084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b="1" dirty="0" smtClean="0">
                <a:solidFill>
                  <a:srgbClr val="5C1F0E"/>
                </a:solidFill>
                <a:cs typeface="+mn-cs"/>
              </a:rPr>
              <a:t>אני לומד חשבון</a:t>
            </a:r>
            <a:endParaRPr lang="he-IL" b="1" dirty="0">
              <a:solidFill>
                <a:srgbClr val="5C1F0E"/>
              </a:solidFill>
              <a:cs typeface="+mn-cs"/>
            </a:endParaRPr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0080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411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b="1" dirty="0">
                <a:solidFill>
                  <a:srgbClr val="5C1F0E"/>
                </a:solidFill>
                <a:cs typeface="+mn-cs"/>
              </a:rPr>
              <a:t>תראו את התפריט</a:t>
            </a: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8170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pPr algn="r"/>
            <a:r>
              <a:rPr lang="he-IL" sz="3200" dirty="0">
                <a:solidFill>
                  <a:srgbClr val="5C1F0E"/>
                </a:solidFill>
              </a:rPr>
              <a:t>שימוש בשפת הסימנים </a:t>
            </a:r>
            <a:r>
              <a:rPr lang="he-IL" sz="3200" dirty="0" smtClean="0">
                <a:solidFill>
                  <a:srgbClr val="5C1F0E"/>
                </a:solidFill>
              </a:rPr>
              <a:t>וג'סטות</a:t>
            </a:r>
            <a:endParaRPr lang="he-IL" sz="3200" dirty="0">
              <a:solidFill>
                <a:srgbClr val="5C1F0E"/>
              </a:solidFill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3284984"/>
            <a:ext cx="2857500" cy="16002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028" y="4184935"/>
            <a:ext cx="2545829" cy="208823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896589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b="1" dirty="0" smtClean="0">
                <a:solidFill>
                  <a:srgbClr val="5C1F0E"/>
                </a:solidFill>
                <a:cs typeface="+mn-cs"/>
              </a:rPr>
              <a:t>תפקוד </a:t>
            </a:r>
            <a:r>
              <a:rPr lang="he-IL" b="1" dirty="0">
                <a:solidFill>
                  <a:srgbClr val="5C1F0E"/>
                </a:solidFill>
                <a:cs typeface="+mn-cs"/>
              </a:rPr>
              <a:t>ידיים</a:t>
            </a: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85806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2469</TotalTime>
  <Words>156</Words>
  <Application>Microsoft Office PowerPoint</Application>
  <PresentationFormat>‫הצגה על המסך (4:3)</PresentationFormat>
  <Paragraphs>46</Paragraphs>
  <Slides>32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ערכת נושא Office</vt:lpstr>
      <vt:lpstr>מצגת של PowerPoint</vt:lpstr>
      <vt:lpstr>   הכל התחיל לפני כ7 שנים</vt:lpstr>
      <vt:lpstr>בחירה ויוזמה</vt:lpstr>
      <vt:lpstr>ייצוג עצמי</vt:lpstr>
      <vt:lpstr>מצגת של PowerPoint</vt:lpstr>
      <vt:lpstr>אני לומד חשבון</vt:lpstr>
      <vt:lpstr>תראו את התפריט</vt:lpstr>
      <vt:lpstr>שימוש בשפת הסימנים וג'סטות</vt:lpstr>
      <vt:lpstr>תפקוד ידיים</vt:lpstr>
      <vt:lpstr>הכנת מיץ</vt:lpstr>
      <vt:lpstr>מצגת של PowerPoint</vt:lpstr>
      <vt:lpstr>Sounding Board</vt:lpstr>
      <vt:lpstr>Sounding Board שימוש בקיוסק</vt:lpstr>
      <vt:lpstr>מוכנים לגשם....שרק יגיע!</vt:lpstr>
      <vt:lpstr>ועכשיו מוכנים לצאת לקהילה ומתחילים להכיר אותי</vt:lpstr>
      <vt:lpstr>שוק ארבעת המינים</vt:lpstr>
      <vt:lpstr>מצגת של PowerPoint</vt:lpstr>
      <vt:lpstr>מצגת של PowerPoint</vt:lpstr>
      <vt:lpstr>ביקור בבית הכנסת</vt:lpstr>
      <vt:lpstr>תגובות הסביבה</vt:lpstr>
      <vt:lpstr>ובדרך לא מעט אתגרים  High Tech or Low Tech?                           </vt:lpstr>
      <vt:lpstr>מצגת של PowerPoint</vt:lpstr>
      <vt:lpstr>מצגת של PowerPoint</vt:lpstr>
      <vt:lpstr>מצגת של PowerPoint</vt:lpstr>
      <vt:lpstr>הנגשת הסביבה</vt:lpstr>
      <vt:lpstr>מצגת של PowerPoint</vt:lpstr>
      <vt:lpstr>מצגת של PowerPoint</vt:lpstr>
      <vt:lpstr>ביציאה מכל כיתה</vt:lpstr>
      <vt:lpstr>ואפילו בטיפול רגשי...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tal neeman</dc:creator>
  <cp:lastModifiedBy>USER</cp:lastModifiedBy>
  <cp:revision>30</cp:revision>
  <dcterms:created xsi:type="dcterms:W3CDTF">2015-12-14T12:44:44Z</dcterms:created>
  <dcterms:modified xsi:type="dcterms:W3CDTF">2018-02-20T18:10:45Z</dcterms:modified>
</cp:coreProperties>
</file>